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sldIdLst>
    <p:sldId id="256" r:id="rId2"/>
    <p:sldId id="257" r:id="rId3"/>
    <p:sldId id="275" r:id="rId4"/>
    <p:sldId id="276" r:id="rId5"/>
    <p:sldId id="277" r:id="rId6"/>
    <p:sldId id="278" r:id="rId7"/>
    <p:sldId id="279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80" r:id="rId17"/>
    <p:sldId id="281" r:id="rId18"/>
    <p:sldId id="282" r:id="rId19"/>
    <p:sldId id="283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84" r:id="rId29"/>
    <p:sldId id="285" r:id="rId3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53" d="100"/>
          <a:sy n="53" d="100"/>
        </p:scale>
        <p:origin x="-99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36902218562322"/>
          <c:y val="1.4336817217546639E-2"/>
          <c:w val="0.73877324055293669"/>
          <c:h val="0.746162700071977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Hoja1!$B$2</c:f>
              <c:strCache>
                <c:ptCount val="1"/>
                <c:pt idx="0">
                  <c:v>10%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FFCC66"/>
              </a:solidFill>
              <a:ln>
                <a:solidFill>
                  <a:srgbClr val="FFCC66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6"/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Hoja1!$A$3:$A$9</c:f>
              <c:strCache>
                <c:ptCount val="7"/>
                <c:pt idx="0">
                  <c:v>Nuez</c:v>
                </c:pt>
                <c:pt idx="1">
                  <c:v>Café</c:v>
                </c:pt>
                <c:pt idx="2">
                  <c:v>Cacao</c:v>
                </c:pt>
                <c:pt idx="3">
                  <c:v>Sábila</c:v>
                </c:pt>
                <c:pt idx="4">
                  <c:v>Coco</c:v>
                </c:pt>
                <c:pt idx="5">
                  <c:v>Vainilla</c:v>
                </c:pt>
                <c:pt idx="6">
                  <c:v>Frambuesa</c:v>
                </c:pt>
              </c:strCache>
            </c:strRef>
          </c:cat>
          <c:val>
            <c:numRef>
              <c:f>Hoja1!$B$3:$B$9</c:f>
              <c:numCache>
                <c:formatCode>0%</c:formatCode>
                <c:ptCount val="7"/>
                <c:pt idx="0">
                  <c:v>0.16000000000000009</c:v>
                </c:pt>
                <c:pt idx="1">
                  <c:v>0.19000000000000009</c:v>
                </c:pt>
                <c:pt idx="2">
                  <c:v>0.21000000000000021</c:v>
                </c:pt>
                <c:pt idx="3">
                  <c:v>0.34000000000000025</c:v>
                </c:pt>
                <c:pt idx="4">
                  <c:v>0.56999999999999995</c:v>
                </c:pt>
                <c:pt idx="5">
                  <c:v>0.61000000000000065</c:v>
                </c:pt>
                <c:pt idx="6">
                  <c:v>0.83000000000000063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1721472"/>
        <c:axId val="21829504"/>
      </c:barChart>
      <c:catAx>
        <c:axId val="2172147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s-MX"/>
          </a:p>
        </c:txPr>
        <c:crossAx val="21829504"/>
        <c:crosses val="autoZero"/>
        <c:auto val="1"/>
        <c:lblAlgn val="ctr"/>
        <c:lblOffset val="100"/>
        <c:noMultiLvlLbl val="0"/>
      </c:catAx>
      <c:valAx>
        <c:axId val="2182950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s-MX"/>
          </a:p>
        </c:txPr>
        <c:crossAx val="21721472"/>
        <c:crosses val="autoZero"/>
        <c:crossBetween val="between"/>
      </c:valAx>
      <c:spPr>
        <a:solidFill>
          <a:schemeClr val="accent1">
            <a:lumMod val="40000"/>
            <a:lumOff val="60000"/>
          </a:schemeClr>
        </a:solidFill>
      </c:spPr>
    </c:plotArea>
    <c:legend>
      <c:legendPos val="b"/>
      <c:layout/>
      <c:overlay val="0"/>
    </c:legend>
    <c:plotVisOnly val="1"/>
    <c:dispBlanksAs val="gap"/>
    <c:showDLblsOverMax val="0"/>
  </c:chart>
  <c:spPr>
    <a:solidFill>
      <a:schemeClr val="bg2">
        <a:lumMod val="60000"/>
        <a:lumOff val="40000"/>
      </a:schemeClr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txPr>
        <a:bodyPr/>
        <a:lstStyle/>
        <a:p>
          <a:pPr>
            <a:defRPr sz="2000"/>
          </a:pPr>
          <a:endParaRPr lang="es-MX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1. ¿Conoce los alimentos orgánicos?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C66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9933"/>
              </a:solidFill>
            </c:spPr>
          </c:dPt>
          <c:dLbls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94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0"/>
        <c:axId val="25043712"/>
        <c:axId val="25076096"/>
      </c:barChart>
      <c:catAx>
        <c:axId val="250437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s-MX"/>
          </a:p>
        </c:txPr>
        <c:crossAx val="25076096"/>
        <c:crosses val="autoZero"/>
        <c:auto val="1"/>
        <c:lblAlgn val="ctr"/>
        <c:lblOffset val="100"/>
        <c:noMultiLvlLbl val="0"/>
      </c:catAx>
      <c:valAx>
        <c:axId val="25076096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 sz="2000"/>
                </a:pPr>
                <a:r>
                  <a:rPr lang="es-MX" sz="2000"/>
                  <a:t>Personas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s-MX"/>
          </a:p>
        </c:txPr>
        <c:crossAx val="25043712"/>
        <c:crosses val="autoZero"/>
        <c:crossBetween val="between"/>
      </c:valAx>
      <c:spPr>
        <a:solidFill>
          <a:schemeClr val="accent1">
            <a:lumMod val="40000"/>
            <a:lumOff val="60000"/>
          </a:schemeClr>
        </a:solidFill>
      </c:spPr>
    </c:plotArea>
    <c:legend>
      <c:legendPos val="r"/>
      <c:overlay val="0"/>
      <c:txPr>
        <a:bodyPr/>
        <a:lstStyle/>
        <a:p>
          <a:pPr>
            <a:defRPr sz="2000"/>
          </a:pPr>
          <a:endParaRPr lang="es-MX"/>
        </a:p>
      </c:txPr>
    </c:legend>
    <c:plotVisOnly val="1"/>
    <c:dispBlanksAs val="gap"/>
    <c:showDLblsOverMax val="0"/>
  </c:chart>
  <c:spPr>
    <a:solidFill>
      <a:schemeClr val="bg2">
        <a:lumMod val="60000"/>
        <a:lumOff val="40000"/>
      </a:schemeClr>
    </a:solidFill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>
            <a:defRPr sz="2400"/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2. ¿Los consume?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CC66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9933"/>
              </a:solidFill>
            </c:spPr>
          </c:dPt>
          <c:dLbls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14</c:v>
                </c:pt>
                <c:pt idx="1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4026112"/>
        <c:axId val="24032000"/>
      </c:barChart>
      <c:catAx>
        <c:axId val="240261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s-MX"/>
          </a:p>
        </c:txPr>
        <c:crossAx val="24032000"/>
        <c:crosses val="autoZero"/>
        <c:auto val="1"/>
        <c:lblAlgn val="ctr"/>
        <c:lblOffset val="100"/>
        <c:noMultiLvlLbl val="0"/>
      </c:catAx>
      <c:valAx>
        <c:axId val="24032000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s-MX" sz="2000" dirty="0" err="1" smtClean="0"/>
                  <a:t>Persoonas</a:t>
                </a:r>
                <a:endParaRPr lang="es-MX" sz="20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s-MX"/>
          </a:p>
        </c:txPr>
        <c:crossAx val="24026112"/>
        <c:crosses val="autoZero"/>
        <c:crossBetween val="between"/>
      </c:valAx>
      <c:spPr>
        <a:solidFill>
          <a:schemeClr val="accent1">
            <a:lumMod val="40000"/>
            <a:lumOff val="60000"/>
          </a:schemeClr>
        </a:solidFill>
      </c:spPr>
    </c:plotArea>
    <c:legend>
      <c:legendPos val="r"/>
      <c:overlay val="0"/>
      <c:txPr>
        <a:bodyPr/>
        <a:lstStyle/>
        <a:p>
          <a:pPr>
            <a:defRPr sz="2000"/>
          </a:pPr>
          <a:endParaRPr lang="es-MX"/>
        </a:p>
      </c:txPr>
    </c:legend>
    <c:plotVisOnly val="1"/>
    <c:dispBlanksAs val="gap"/>
    <c:showDLblsOverMax val="0"/>
  </c:chart>
  <c:spPr>
    <a:solidFill>
      <a:schemeClr val="bg2">
        <a:lumMod val="60000"/>
        <a:lumOff val="40000"/>
      </a:schemeClr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0241889034703995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3. ¿Qué alimentos orgánicos son los que más consume?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C66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33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FF99"/>
              </a:solidFill>
              <a:ln>
                <a:solidFill>
                  <a:srgbClr val="FFFF99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FF9933"/>
              </a:solidFill>
            </c:spPr>
          </c:dPt>
          <c:dPt>
            <c:idx val="6"/>
            <c:invertIfNegative val="0"/>
            <c:bubble3D val="0"/>
            <c:spPr>
              <a:solidFill>
                <a:srgbClr val="CCFF33"/>
              </a:solidFill>
            </c:spPr>
          </c:dPt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Hoja1!$A$2:$A$8</c:f>
              <c:strCache>
                <c:ptCount val="7"/>
                <c:pt idx="0">
                  <c:v>Café</c:v>
                </c:pt>
                <c:pt idx="1">
                  <c:v>Chocolate</c:v>
                </c:pt>
                <c:pt idx="2">
                  <c:v>Mermelada</c:v>
                </c:pt>
                <c:pt idx="3">
                  <c:v>Leche</c:v>
                </c:pt>
                <c:pt idx="4">
                  <c:v>Pan</c:v>
                </c:pt>
                <c:pt idx="5">
                  <c:v>Huevo</c:v>
                </c:pt>
                <c:pt idx="6">
                  <c:v>Otro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11</c:v>
                </c:pt>
                <c:pt idx="1">
                  <c:v>4</c:v>
                </c:pt>
                <c:pt idx="2">
                  <c:v>1</c:v>
                </c:pt>
                <c:pt idx="3">
                  <c:v>5</c:v>
                </c:pt>
                <c:pt idx="4">
                  <c:v>3</c:v>
                </c:pt>
                <c:pt idx="5">
                  <c:v>6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3946368"/>
        <c:axId val="23948288"/>
      </c:barChart>
      <c:catAx>
        <c:axId val="239463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alimentos orgánicos</a:t>
                </a:r>
              </a:p>
            </c:rich>
          </c:tx>
          <c:overlay val="0"/>
        </c:title>
        <c:majorTickMark val="none"/>
        <c:minorTickMark val="none"/>
        <c:tickLblPos val="nextTo"/>
        <c:crossAx val="23948288"/>
        <c:crosses val="autoZero"/>
        <c:auto val="1"/>
        <c:lblAlgn val="ctr"/>
        <c:lblOffset val="100"/>
        <c:noMultiLvlLbl val="0"/>
      </c:catAx>
      <c:valAx>
        <c:axId val="23948288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s-MX"/>
                  <a:t>personas</a:t>
                </a:r>
              </a:p>
            </c:rich>
          </c:tx>
          <c:layout>
            <c:manualLayout>
              <c:xMode val="edge"/>
              <c:yMode val="edge"/>
              <c:x val="2.5462962962962982E-2"/>
              <c:y val="0.1910317460317460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23946368"/>
        <c:crosses val="autoZero"/>
        <c:crossBetween val="between"/>
      </c:valAx>
      <c:spPr>
        <a:solidFill>
          <a:schemeClr val="accent1">
            <a:lumMod val="40000"/>
            <a:lumOff val="60000"/>
          </a:schemeClr>
        </a:solidFill>
      </c:spPr>
    </c:plotArea>
    <c:legend>
      <c:legendPos val="r"/>
      <c:overlay val="0"/>
    </c:legend>
    <c:plotVisOnly val="1"/>
    <c:dispBlanksAs val="gap"/>
    <c:showDLblsOverMax val="0"/>
  </c:chart>
  <c:spPr>
    <a:solidFill>
      <a:schemeClr val="bg2">
        <a:lumMod val="60000"/>
        <a:lumOff val="40000"/>
      </a:schemeClr>
    </a:solidFill>
  </c:spPr>
  <c:txPr>
    <a:bodyPr/>
    <a:lstStyle/>
    <a:p>
      <a:pPr>
        <a:defRPr sz="20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MX"/>
              <a:t>4. ¿Qué tan seguido los consume?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0927547849622281"/>
          <c:y val="0.29558552307398428"/>
          <c:w val="0.86664132500678981"/>
          <c:h val="0.388891905753161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Diario</c:v>
                </c:pt>
              </c:strCache>
            </c:strRef>
          </c:tx>
          <c:spPr>
            <a:solidFill>
              <a:srgbClr val="CC6600"/>
            </a:solidFill>
          </c:spPr>
          <c:invertIfNegative val="0"/>
          <c:cat>
            <c:strRef>
              <c:f>Hoja1!$A$2:$A$8</c:f>
              <c:strCache>
                <c:ptCount val="7"/>
                <c:pt idx="0">
                  <c:v>Café</c:v>
                </c:pt>
                <c:pt idx="1">
                  <c:v>Chocolate</c:v>
                </c:pt>
                <c:pt idx="2">
                  <c:v>Mermelada</c:v>
                </c:pt>
                <c:pt idx="3">
                  <c:v>Leche</c:v>
                </c:pt>
                <c:pt idx="4">
                  <c:v>Pan</c:v>
                </c:pt>
                <c:pt idx="5">
                  <c:v>Huevo</c:v>
                </c:pt>
                <c:pt idx="6">
                  <c:v>Otro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8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Una vez a la semana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cat>
            <c:strRef>
              <c:f>Hoja1!$A$2:$A$8</c:f>
              <c:strCache>
                <c:ptCount val="7"/>
                <c:pt idx="0">
                  <c:v>Café</c:v>
                </c:pt>
                <c:pt idx="1">
                  <c:v>Chocolate</c:v>
                </c:pt>
                <c:pt idx="2">
                  <c:v>Mermelada</c:v>
                </c:pt>
                <c:pt idx="3">
                  <c:v>Leche</c:v>
                </c:pt>
                <c:pt idx="4">
                  <c:v>Pan</c:v>
                </c:pt>
                <c:pt idx="5">
                  <c:v>Huevo</c:v>
                </c:pt>
                <c:pt idx="6">
                  <c:v>Otro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0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Una vez al mes</c:v>
                </c:pt>
              </c:strCache>
            </c:strRef>
          </c:tx>
          <c:spPr>
            <a:solidFill>
              <a:srgbClr val="FFFF99"/>
            </a:solidFill>
          </c:spPr>
          <c:invertIfNegative val="0"/>
          <c:cat>
            <c:strRef>
              <c:f>Hoja1!$A$2:$A$8</c:f>
              <c:strCache>
                <c:ptCount val="7"/>
                <c:pt idx="0">
                  <c:v>Café</c:v>
                </c:pt>
                <c:pt idx="1">
                  <c:v>Chocolate</c:v>
                </c:pt>
                <c:pt idx="2">
                  <c:v>Mermelada</c:v>
                </c:pt>
                <c:pt idx="3">
                  <c:v>Leche</c:v>
                </c:pt>
                <c:pt idx="4">
                  <c:v>Pan</c:v>
                </c:pt>
                <c:pt idx="5">
                  <c:v>Huevo</c:v>
                </c:pt>
                <c:pt idx="6">
                  <c:v>Otro</c:v>
                </c:pt>
              </c:strCache>
            </c:strRef>
          </c:cat>
          <c:val>
            <c:numRef>
              <c:f>Hoja1!$D$2:$D$8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4059264"/>
        <c:axId val="24065536"/>
      </c:barChart>
      <c:catAx>
        <c:axId val="24059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alimentos orgánicos</a:t>
                </a:r>
              </a:p>
            </c:rich>
          </c:tx>
          <c:layout>
            <c:manualLayout>
              <c:xMode val="edge"/>
              <c:yMode val="edge"/>
              <c:x val="0.40008378263061978"/>
              <c:y val="0.92206876439295549"/>
            </c:manualLayout>
          </c:layout>
          <c:overlay val="0"/>
        </c:title>
        <c:majorTickMark val="none"/>
        <c:minorTickMark val="none"/>
        <c:tickLblPos val="nextTo"/>
        <c:crossAx val="24065536"/>
        <c:crosses val="autoZero"/>
        <c:auto val="1"/>
        <c:lblAlgn val="ctr"/>
        <c:lblOffset val="100"/>
        <c:noMultiLvlLbl val="0"/>
      </c:catAx>
      <c:valAx>
        <c:axId val="24065536"/>
        <c:scaling>
          <c:orientation val="minMax"/>
        </c:scaling>
        <c:delete val="0"/>
        <c:axPos val="l"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s-MX"/>
                  <a:t>personas</a:t>
                </a:r>
              </a:p>
            </c:rich>
          </c:tx>
          <c:layout>
            <c:manualLayout>
              <c:xMode val="edge"/>
              <c:yMode val="edge"/>
              <c:x val="2.4083196496989624E-2"/>
              <c:y val="0.2291742842489516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4059264"/>
        <c:crosses val="autoZero"/>
        <c:crossBetween val="between"/>
      </c:valAx>
      <c:spPr>
        <a:solidFill>
          <a:schemeClr val="accent1">
            <a:lumMod val="40000"/>
            <a:lumOff val="60000"/>
          </a:schemeClr>
        </a:solidFill>
      </c:spPr>
    </c:plotArea>
    <c:legend>
      <c:legendPos val="t"/>
      <c:overlay val="0"/>
    </c:legend>
    <c:plotVisOnly val="1"/>
    <c:dispBlanksAs val="gap"/>
    <c:showDLblsOverMax val="0"/>
  </c:chart>
  <c:spPr>
    <a:solidFill>
      <a:schemeClr val="bg2">
        <a:lumMod val="60000"/>
        <a:lumOff val="40000"/>
      </a:schemeClr>
    </a:solidFill>
  </c:spPr>
  <c:txPr>
    <a:bodyPr/>
    <a:lstStyle/>
    <a:p>
      <a:pPr>
        <a:defRPr sz="20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5. ¿En qué lugar compra los alimentos orgánicos que consume?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C66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FF66"/>
              </a:solidFill>
            </c:spPr>
          </c:dPt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Tianguis</c:v>
                </c:pt>
                <c:pt idx="1">
                  <c:v>Supermercado</c:v>
                </c:pt>
                <c:pt idx="2">
                  <c:v>Servicio a domicilio</c:v>
                </c:pt>
                <c:pt idx="3">
                  <c:v>Tiendas exclusivas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12</c:v>
                </c:pt>
                <c:pt idx="1">
                  <c:v>10</c:v>
                </c:pt>
                <c:pt idx="2">
                  <c:v>5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47075712"/>
        <c:axId val="47077632"/>
      </c:barChart>
      <c:catAx>
        <c:axId val="47075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lugar de compra</a:t>
                </a:r>
              </a:p>
            </c:rich>
          </c:tx>
          <c:layout>
            <c:manualLayout>
              <c:xMode val="edge"/>
              <c:yMode val="edge"/>
              <c:x val="0.26270541703120426"/>
              <c:y val="0.91962285964254464"/>
            </c:manualLayout>
          </c:layout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es-MX"/>
          </a:p>
        </c:txPr>
        <c:crossAx val="47077632"/>
        <c:crosses val="autoZero"/>
        <c:auto val="1"/>
        <c:lblAlgn val="ctr"/>
        <c:lblOffset val="100"/>
        <c:noMultiLvlLbl val="0"/>
      </c:catAx>
      <c:valAx>
        <c:axId val="47077632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s-MX"/>
                  <a:t>Personas</a:t>
                </a:r>
              </a:p>
            </c:rich>
          </c:tx>
          <c:layout>
            <c:manualLayout>
              <c:xMode val="edge"/>
              <c:yMode val="edge"/>
              <c:x val="2.5462962962962982E-2"/>
              <c:y val="0.1950000000000000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47075712"/>
        <c:crosses val="autoZero"/>
        <c:crossBetween val="between"/>
      </c:valAx>
      <c:spPr>
        <a:solidFill>
          <a:schemeClr val="accent1">
            <a:lumMod val="40000"/>
            <a:lumOff val="60000"/>
          </a:schemeClr>
        </a:solidFill>
      </c:spPr>
    </c:plotArea>
    <c:legend>
      <c:legendPos val="r"/>
      <c:overlay val="0"/>
    </c:legend>
    <c:plotVisOnly val="1"/>
    <c:dispBlanksAs val="gap"/>
    <c:showDLblsOverMax val="0"/>
  </c:chart>
  <c:spPr>
    <a:solidFill>
      <a:schemeClr val="bg2">
        <a:lumMod val="60000"/>
        <a:lumOff val="40000"/>
      </a:schemeClr>
    </a:solidFill>
  </c:spPr>
  <c:txPr>
    <a:bodyPr/>
    <a:lstStyle/>
    <a:p>
      <a:pPr>
        <a:defRPr sz="2000"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6. ¿Qué aspectos toma en cuenta al comprar un alimento orgánico?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C66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9933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FF66"/>
              </a:solidFill>
            </c:spPr>
          </c:dPt>
          <c:dPt>
            <c:idx val="4"/>
            <c:invertIfNegative val="0"/>
            <c:bubble3D val="0"/>
            <c:spPr>
              <a:solidFill>
                <a:srgbClr val="CCFF33"/>
              </a:solidFill>
              <a:ln>
                <a:solidFill>
                  <a:srgbClr val="CCFF33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Hoja1!$A$2:$A$7</c:f>
              <c:strCache>
                <c:ptCount val="6"/>
                <c:pt idx="0">
                  <c:v>Etiqueta de certificación</c:v>
                </c:pt>
                <c:pt idx="1">
                  <c:v>Establecimiento</c:v>
                </c:pt>
                <c:pt idx="2">
                  <c:v>Sabor</c:v>
                </c:pt>
                <c:pt idx="3">
                  <c:v>Precio</c:v>
                </c:pt>
                <c:pt idx="4">
                  <c:v>Diseño del envase</c:v>
                </c:pt>
                <c:pt idx="5">
                  <c:v>Origen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9</c:v>
                </c:pt>
                <c:pt idx="3">
                  <c:v>12</c:v>
                </c:pt>
                <c:pt idx="4">
                  <c:v>10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47143168"/>
        <c:axId val="47144960"/>
      </c:barChart>
      <c:catAx>
        <c:axId val="47143168"/>
        <c:scaling>
          <c:orientation val="minMax"/>
        </c:scaling>
        <c:delete val="0"/>
        <c:axPos val="b"/>
        <c:majorTickMark val="none"/>
        <c:minorTickMark val="none"/>
        <c:tickLblPos val="nextTo"/>
        <c:crossAx val="47144960"/>
        <c:crosses val="autoZero"/>
        <c:auto val="1"/>
        <c:lblAlgn val="ctr"/>
        <c:lblOffset val="100"/>
        <c:noMultiLvlLbl val="0"/>
      </c:catAx>
      <c:valAx>
        <c:axId val="471449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7143168"/>
        <c:crosses val="autoZero"/>
        <c:crossBetween val="between"/>
      </c:valAx>
      <c:spPr>
        <a:solidFill>
          <a:schemeClr val="accent1">
            <a:lumMod val="40000"/>
            <a:lumOff val="60000"/>
          </a:schemeClr>
        </a:solidFill>
      </c:spPr>
    </c:plotArea>
    <c:legend>
      <c:legendPos val="r"/>
      <c:overlay val="0"/>
    </c:legend>
    <c:plotVisOnly val="1"/>
    <c:dispBlanksAs val="gap"/>
    <c:showDLblsOverMax val="0"/>
  </c:chart>
  <c:spPr>
    <a:solidFill>
      <a:schemeClr val="bg2">
        <a:lumMod val="60000"/>
        <a:lumOff val="40000"/>
      </a:schemeClr>
    </a:solidFill>
  </c:spPr>
  <c:txPr>
    <a:bodyPr/>
    <a:lstStyle/>
    <a:p>
      <a:pPr>
        <a:defRPr sz="20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MX"/>
              <a:t>¿Compraría alguno de los siguientes alimentos orgánicos?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Sí</c:v>
                </c:pt>
              </c:strCache>
            </c:strRef>
          </c:tx>
          <c:spPr>
            <a:solidFill>
              <a:srgbClr val="CC6600"/>
            </a:solidFill>
          </c:spPr>
          <c:invertIfNegative val="0"/>
          <c:cat>
            <c:strRef>
              <c:f>Hoja1!$A$2:$A$6</c:f>
              <c:strCache>
                <c:ptCount val="5"/>
                <c:pt idx="0">
                  <c:v>Café</c:v>
                </c:pt>
                <c:pt idx="1">
                  <c:v>Chocolate</c:v>
                </c:pt>
                <c:pt idx="2">
                  <c:v>Mermelada</c:v>
                </c:pt>
                <c:pt idx="3">
                  <c:v>Leche</c:v>
                </c:pt>
                <c:pt idx="4">
                  <c:v>Huevo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80</c:v>
                </c:pt>
                <c:pt idx="1">
                  <c:v>52</c:v>
                </c:pt>
                <c:pt idx="2">
                  <c:v>60</c:v>
                </c:pt>
                <c:pt idx="3">
                  <c:v>30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FF9900"/>
            </a:solidFill>
          </c:spPr>
          <c:invertIfNegative val="0"/>
          <c:cat>
            <c:strRef>
              <c:f>Hoja1!$A$2:$A$6</c:f>
              <c:strCache>
                <c:ptCount val="5"/>
                <c:pt idx="0">
                  <c:v>Café</c:v>
                </c:pt>
                <c:pt idx="1">
                  <c:v>Chocolate</c:v>
                </c:pt>
                <c:pt idx="2">
                  <c:v>Mermelada</c:v>
                </c:pt>
                <c:pt idx="3">
                  <c:v>Leche</c:v>
                </c:pt>
                <c:pt idx="4">
                  <c:v>Huevo</c:v>
                </c:pt>
              </c:strCache>
            </c:strRef>
          </c:cat>
          <c:val>
            <c:numRef>
              <c:f>Hoja1!$C$2:$C$6</c:f>
              <c:numCache>
                <c:formatCode>General</c:formatCode>
                <c:ptCount val="5"/>
                <c:pt idx="0">
                  <c:v>13</c:v>
                </c:pt>
                <c:pt idx="1">
                  <c:v>41</c:v>
                </c:pt>
                <c:pt idx="2">
                  <c:v>33</c:v>
                </c:pt>
                <c:pt idx="3">
                  <c:v>63</c:v>
                </c:pt>
                <c:pt idx="4">
                  <c:v>89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77405184"/>
        <c:axId val="77427840"/>
      </c:barChart>
      <c:catAx>
        <c:axId val="77405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alimentos</a:t>
                </a:r>
              </a:p>
            </c:rich>
          </c:tx>
          <c:overlay val="0"/>
        </c:title>
        <c:majorTickMark val="none"/>
        <c:minorTickMark val="none"/>
        <c:tickLblPos val="nextTo"/>
        <c:crossAx val="77427840"/>
        <c:crosses val="autoZero"/>
        <c:auto val="1"/>
        <c:lblAlgn val="ctr"/>
        <c:lblOffset val="100"/>
        <c:noMultiLvlLbl val="0"/>
      </c:catAx>
      <c:valAx>
        <c:axId val="77427840"/>
        <c:scaling>
          <c:orientation val="minMax"/>
        </c:scaling>
        <c:delete val="0"/>
        <c:axPos val="l"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s-MX"/>
                  <a:t>Personas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7405184"/>
        <c:crosses val="autoZero"/>
        <c:crossBetween val="between"/>
      </c:valAx>
      <c:spPr>
        <a:solidFill>
          <a:schemeClr val="accent1">
            <a:lumMod val="40000"/>
            <a:lumOff val="60000"/>
          </a:schemeClr>
        </a:solidFill>
      </c:spPr>
    </c:plotArea>
    <c:legend>
      <c:legendPos val="t"/>
      <c:overlay val="0"/>
    </c:legend>
    <c:plotVisOnly val="1"/>
    <c:dispBlanksAs val="gap"/>
    <c:showDLblsOverMax val="0"/>
  </c:chart>
  <c:spPr>
    <a:solidFill>
      <a:schemeClr val="bg2">
        <a:lumMod val="60000"/>
        <a:lumOff val="40000"/>
      </a:schemeClr>
    </a:solidFill>
  </c:spPr>
  <c:txPr>
    <a:bodyPr/>
    <a:lstStyle/>
    <a:p>
      <a:pPr>
        <a:defRPr sz="2000"/>
      </a:pPr>
      <a:endParaRPr lang="es-MX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0.00893</cdr:x>
      <cdr:y>0.07393</cdr:y>
    </cdr:from>
    <cdr:to>
      <cdr:x>0.10714</cdr:x>
      <cdr:y>0.17899</cdr:y>
    </cdr:to>
    <cdr:sp macro="" textlink="">
      <cdr:nvSpPr>
        <cdr:cNvPr id="2" name="1 Cuadro de texto"/>
        <cdr:cNvSpPr txBox="1"/>
      </cdr:nvSpPr>
      <cdr:spPr>
        <a:xfrm xmlns:a="http://schemas.openxmlformats.org/drawingml/2006/main">
          <a:off x="47625" y="180975"/>
          <a:ext cx="523875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MX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EE49D-9DAD-4FC2-995A-5E7536ACEACC}" type="datetimeFigureOut">
              <a:rPr lang="es-MX" smtClean="0"/>
              <a:t>02/06/2012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462BC-2436-4FA8-AB3C-FD334D407B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8143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DF430-D883-432A-A426-9CBFBEAA82FC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6998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E702D9-3F42-4CDD-9003-C5FE1418E3A3}" type="datetimeFigureOut">
              <a:rPr lang="es-MX" smtClean="0"/>
              <a:pPr/>
              <a:t>02/06/2012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BFBA90-B175-4C32-9A9F-FFE516C4E89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87216" y="620688"/>
            <a:ext cx="7056784" cy="3285577"/>
          </a:xfrm>
        </p:spPr>
        <p:txBody>
          <a:bodyPr>
            <a:normAutofit fontScale="90000"/>
          </a:bodyPr>
          <a:lstStyle/>
          <a:p>
            <a:r>
              <a:rPr lang="es-MX" sz="7200" dirty="0" smtClean="0"/>
              <a:t>Alimentos Orgánicos en México</a:t>
            </a:r>
            <a:endParaRPr lang="es-MX" sz="7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57422" y="4643446"/>
            <a:ext cx="7486680" cy="1752600"/>
          </a:xfrm>
        </p:spPr>
        <p:txBody>
          <a:bodyPr/>
          <a:lstStyle/>
          <a:p>
            <a:r>
              <a:rPr lang="es-MX" dirty="0" smtClean="0"/>
              <a:t>Por: Peralta Fernández Mariana Camila</a:t>
            </a:r>
          </a:p>
          <a:p>
            <a:r>
              <a:rPr lang="es-MX" dirty="0" smtClean="0"/>
              <a:t>Soto Luna Brenda </a:t>
            </a:r>
            <a:r>
              <a:rPr lang="es-MX" dirty="0" err="1" smtClean="0"/>
              <a:t>Marielle</a:t>
            </a:r>
            <a:endParaRPr lang="es-MX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es-MX" sz="3100" b="1" dirty="0" smtClean="0">
                <a:solidFill>
                  <a:srgbClr val="92D050"/>
                </a:solidFill>
              </a:rPr>
              <a:t>Participación de algunos cultivos orgánicos en su superficie total, 2004/05 (% orgánico en comparación con la superficie convencional)</a:t>
            </a:r>
            <a:endParaRPr lang="es-MX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2714620"/>
            <a:ext cx="8229600" cy="4400568"/>
          </a:xfrm>
        </p:spPr>
        <p:txBody>
          <a:bodyPr>
            <a:normAutofit fontScale="92500" lnSpcReduction="20000"/>
          </a:bodyPr>
          <a:lstStyle/>
          <a:p>
            <a:endParaRPr lang="es-MX" b="1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sz="2400" dirty="0" smtClean="0"/>
          </a:p>
          <a:p>
            <a:endParaRPr lang="es-MX" dirty="0" smtClean="0"/>
          </a:p>
          <a:p>
            <a:endParaRPr lang="es-MX" sz="2400" dirty="0" smtClean="0"/>
          </a:p>
          <a:p>
            <a:r>
              <a:rPr lang="es-MX" sz="2400" dirty="0" smtClean="0"/>
              <a:t>Fuente</a:t>
            </a:r>
            <a:r>
              <a:rPr lang="es-MX" sz="2400" dirty="0"/>
              <a:t>: (Vinculando, 2007).</a:t>
            </a:r>
          </a:p>
          <a:p>
            <a:endParaRPr lang="es-MX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428596" y="1785926"/>
          <a:ext cx="8286808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rgbClr val="92D050"/>
                </a:solidFill>
              </a:rPr>
              <a:t>México</a:t>
            </a:r>
            <a:r>
              <a:rPr lang="es-MX" sz="2800" b="1" dirty="0">
                <a:solidFill>
                  <a:srgbClr val="92D050"/>
                </a:solidFill>
              </a:rPr>
              <a:t>. Tipología de productores en la agricultura orgánica, según la superficie, </a:t>
            </a:r>
            <a:r>
              <a:rPr lang="es-MX" sz="2800" b="1" dirty="0" smtClean="0">
                <a:solidFill>
                  <a:srgbClr val="92D050"/>
                </a:solidFill>
              </a:rPr>
              <a:t>1996-2004/2005</a:t>
            </a:r>
            <a:endParaRPr lang="es-MX" sz="2800" dirty="0">
              <a:solidFill>
                <a:srgbClr val="92D05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14282" y="1714500"/>
          <a:ext cx="8472517" cy="2867153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418575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488018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/>
                        <a:t>Tipo</a:t>
                      </a:r>
                      <a:r>
                        <a:rPr lang="en-US" sz="2000" dirty="0"/>
                        <a:t> de </a:t>
                      </a:r>
                      <a:r>
                        <a:rPr lang="en-US" sz="2000" dirty="0" err="1"/>
                        <a:t>productor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1996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2000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2004-2005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4756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Hectáreas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%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/>
                        <a:t>Hectáreas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%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Hectáreas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%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88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Pequeños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20,705.9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89.0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86,507.9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84.15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233,967.4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80.0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88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/>
                        <a:t>Grandes</a:t>
                      </a:r>
                      <a:r>
                        <a:rPr lang="en-US" sz="2000" dirty="0"/>
                        <a:t>*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2,559.1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11.0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16,299.1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15.85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58,491.8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20.0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88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Total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23,265.0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100.0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102,802.0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100.00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292,459.2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100.0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285720" y="4572008"/>
            <a:ext cx="8229600" cy="1511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r>
              <a:rPr lang="es-MX" sz="2800" dirty="0"/>
              <a:t>*Incluye medianos productores (Mayor a 30 y menor a 100 hectáreas). Productor pequeño: menor de 30 hectáreas y organizados en sociedades de producción; Productor grande: Mayor de 100 hectáreas.</a:t>
            </a:r>
          </a:p>
          <a:p>
            <a:r>
              <a:rPr lang="es-MX" sz="2800" dirty="0" smtClean="0"/>
              <a:t>Fuente</a:t>
            </a:r>
            <a:r>
              <a:rPr lang="es-MX" sz="2800" dirty="0"/>
              <a:t>: (Vinculando, 2007).</a:t>
            </a:r>
            <a:r>
              <a:rPr lang="es-MX" sz="2800" dirty="0" smtClean="0"/>
              <a:t> </a:t>
            </a:r>
            <a:endParaRPr kumimoji="0" lang="es-MX" sz="28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9784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rgbClr val="92D050"/>
                </a:solidFill>
              </a:rPr>
              <a:t>México</a:t>
            </a:r>
            <a:r>
              <a:rPr lang="es-MX" sz="2400" b="1" dirty="0">
                <a:solidFill>
                  <a:srgbClr val="92D050"/>
                </a:solidFill>
              </a:rPr>
              <a:t>. Rendimiento de los principales cultivos orgánicos vs cultivos convencionales, </a:t>
            </a:r>
            <a:r>
              <a:rPr lang="es-MX" sz="2400" b="1" dirty="0" smtClean="0">
                <a:solidFill>
                  <a:srgbClr val="92D050"/>
                </a:solidFill>
              </a:rPr>
              <a:t>2004-2005</a:t>
            </a:r>
            <a:endParaRPr lang="es-MX" sz="2400" dirty="0">
              <a:solidFill>
                <a:srgbClr val="92D05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500034" y="857232"/>
          <a:ext cx="8229600" cy="53492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Producto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Producción</a:t>
                      </a:r>
                      <a:r>
                        <a:rPr lang="en-US" sz="1800" dirty="0"/>
                        <a:t>* (</a:t>
                      </a:r>
                      <a:r>
                        <a:rPr lang="en-US" sz="1800" dirty="0" err="1"/>
                        <a:t>toneladas</a:t>
                      </a:r>
                      <a:r>
                        <a:rPr lang="en-US" sz="1800" dirty="0"/>
                        <a:t>)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Rendimiento (t/ha)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Diferencia</a:t>
                      </a:r>
                      <a:endParaRPr lang="es-MX" sz="180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OrgánicovsConvencional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Orgánico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Convencional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Mango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s-MX" sz="1800" dirty="0" err="1" smtClean="0"/>
                        <a:t>n.d.</a:t>
                      </a:r>
                      <a:endParaRPr lang="es-MX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14.35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9.20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5.15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Guayaba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10,287.75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16.50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13.40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3.10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Café cereza**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411,982.87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2.80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1.28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1.52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Cacao </a:t>
                      </a:r>
                      <a:r>
                        <a:rPr lang="en-US" sz="1800" dirty="0" err="1"/>
                        <a:t>seco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10,388.32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0.60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0.16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0.44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Maíz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10,247.77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2.70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2.45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0.25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Nopal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133,031.45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26.40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26.96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-0.56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Limón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n. d.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14.70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15.56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-0.86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Manzana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3,830.72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15.10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16.00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-0.90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Aguacate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21,534.24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8.12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9.50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-1.38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Plátano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2,369.17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15.50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24.50</a:t>
                      </a:r>
                      <a:endParaRPr lang="es-MX" sz="18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-9.00</a:t>
                      </a:r>
                      <a:endParaRPr lang="es-MX" sz="18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500034" y="5918216"/>
            <a:ext cx="8229600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s-MX" sz="2400" dirty="0"/>
              <a:t>Fuente: (Vinculando, 2007)</a:t>
            </a:r>
            <a:endParaRPr kumimoji="0" lang="es-MX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solidFill>
                  <a:srgbClr val="92D050"/>
                </a:solidFill>
              </a:rPr>
              <a:t>Certificación de productos orgánicos</a:t>
            </a:r>
            <a:endParaRPr lang="es-MX" b="1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algn="just"/>
            <a:r>
              <a:rPr lang="es-MX" dirty="0" smtClean="0"/>
              <a:t>Es aplicado por las agencias de certificación para garantizar que en la producción y comercialización de un bien certificado como orgánico, verdaderamente se respeten los valores y tecnologías incluidos en la filosofía orgánica. </a:t>
            </a:r>
            <a:r>
              <a:rPr lang="es-MX" dirty="0"/>
              <a:t>(Murillo Bernardo, 2010).</a:t>
            </a:r>
          </a:p>
          <a:p>
            <a:pPr algn="just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3 Imagen" descr="product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143380"/>
            <a:ext cx="3547648" cy="2330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fruta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4143380"/>
            <a:ext cx="3286148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es-MX" dirty="0" smtClean="0"/>
              <a:t>Todo esto tiene la finalidad de proteger a productores y consumidores, además de que hay empresas que pudieran usar etiquetas de orgánico sin haber sido verificado como tales.</a:t>
            </a:r>
            <a:r>
              <a:rPr lang="es-MX" dirty="0"/>
              <a:t> (Murillo Bernardo, 2010).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3 Imagen" descr="etique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000372"/>
            <a:ext cx="3143272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sell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071810"/>
            <a:ext cx="392909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3686172" cy="5768997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En México, las agencias con mayor superficie certificada son: </a:t>
            </a:r>
            <a:r>
              <a:rPr lang="es-MX" dirty="0" err="1" smtClean="0"/>
              <a:t>Certimex</a:t>
            </a:r>
            <a:r>
              <a:rPr lang="es-MX" dirty="0" smtClean="0"/>
              <a:t>, OCIA, </a:t>
            </a:r>
            <a:r>
              <a:rPr lang="es-MX" dirty="0" err="1" smtClean="0"/>
              <a:t>Bio-Agricoop</a:t>
            </a:r>
            <a:r>
              <a:rPr lang="es-MX" dirty="0" smtClean="0"/>
              <a:t>, </a:t>
            </a:r>
            <a:r>
              <a:rPr lang="es-MX" dirty="0" err="1" smtClean="0"/>
              <a:t>Naturland</a:t>
            </a:r>
            <a:r>
              <a:rPr lang="es-MX" dirty="0" smtClean="0"/>
              <a:t>, </a:t>
            </a:r>
            <a:r>
              <a:rPr lang="es-MX" dirty="0" err="1" smtClean="0"/>
              <a:t>Argentcert</a:t>
            </a:r>
            <a:r>
              <a:rPr lang="es-MX" dirty="0" smtClean="0"/>
              <a:t> y </a:t>
            </a:r>
            <a:r>
              <a:rPr lang="es-MX" dirty="0" err="1" smtClean="0"/>
              <a:t>Oregon</a:t>
            </a:r>
            <a:r>
              <a:rPr lang="es-MX" dirty="0" smtClean="0"/>
              <a:t> </a:t>
            </a:r>
            <a:r>
              <a:rPr lang="es-MX" dirty="0" err="1" smtClean="0"/>
              <a:t>Tilth</a:t>
            </a:r>
            <a:r>
              <a:rPr lang="es-MX" dirty="0" smtClean="0"/>
              <a:t>. Muchas de las agencias tienen sus propios conjuntos de normas y estándares.</a:t>
            </a:r>
            <a:r>
              <a:rPr lang="es-MX" dirty="0"/>
              <a:t> (Murillo Bernardo, 2010).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endParaRPr lang="es-MX" dirty="0"/>
          </a:p>
        </p:txBody>
      </p:sp>
      <p:pic>
        <p:nvPicPr>
          <p:cNvPr id="4" name="3 Imagen" descr="oci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357166"/>
            <a:ext cx="4062422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mexic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4071942"/>
            <a:ext cx="3643338" cy="2233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COMERCIALIZACIÓN.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u="sng" dirty="0"/>
              <a:t>P</a:t>
            </a:r>
            <a:r>
              <a:rPr lang="es-MX" u="sng" dirty="0" smtClean="0"/>
              <a:t>roceso </a:t>
            </a:r>
            <a:r>
              <a:rPr lang="es-MX" u="sng" dirty="0"/>
              <a:t>de </a:t>
            </a:r>
            <a:r>
              <a:rPr lang="es-MX" u="sng" dirty="0" smtClean="0"/>
              <a:t>comercialización. 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Informar al consumidor (</a:t>
            </a:r>
            <a:r>
              <a:rPr lang="es-MX" b="1" dirty="0"/>
              <a:t>ventajas</a:t>
            </a:r>
            <a:r>
              <a:rPr lang="es-MX" dirty="0"/>
              <a:t> del consumo).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Reunir requisitos como: diseño, precio, etiquetado y servicio.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El productor debe </a:t>
            </a:r>
            <a:r>
              <a:rPr lang="es-MX" dirty="0" smtClean="0"/>
              <a:t>tener </a:t>
            </a:r>
            <a:r>
              <a:rPr lang="es-MX" dirty="0"/>
              <a:t>una oferta </a:t>
            </a:r>
            <a:r>
              <a:rPr lang="es-MX" dirty="0" smtClean="0"/>
              <a:t>diversa hacia sus consumidores.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lvl="0"/>
            <a:r>
              <a:rPr lang="es-MX" dirty="0"/>
              <a:t>Contar con </a:t>
            </a:r>
            <a:r>
              <a:rPr lang="es-MX" b="1" dirty="0"/>
              <a:t>buena publicidad </a:t>
            </a:r>
            <a:r>
              <a:rPr lang="es-MX" dirty="0"/>
              <a:t>para que se den a conocer las características de los productos orgánicos</a:t>
            </a:r>
            <a:r>
              <a:rPr lang="es-MX" dirty="0" smtClean="0"/>
              <a:t>. </a:t>
            </a:r>
            <a:r>
              <a:rPr lang="es-MX" dirty="0"/>
              <a:t>(Gómez Cruz, 2003)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202" y="3531262"/>
            <a:ext cx="695261" cy="695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87375"/>
            <a:ext cx="864096" cy="706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874" y="3457655"/>
            <a:ext cx="916527" cy="718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027" y="4611778"/>
            <a:ext cx="1370013" cy="102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43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dirty="0" smtClean="0"/>
              <a:t>Destino de los productos orgánicos en México.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85 % Exportación.</a:t>
            </a:r>
          </a:p>
          <a:p>
            <a:pPr marL="0" indent="0" algn="just">
              <a:buNone/>
            </a:pPr>
            <a:r>
              <a:rPr lang="es-MX" dirty="0" smtClean="0"/>
              <a:t>. 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3 </a:t>
            </a:r>
            <a:r>
              <a:rPr lang="es-MX" sz="2800" dirty="0"/>
              <a:t>millones de dólares </a:t>
            </a:r>
            <a:r>
              <a:rPr lang="es-MX" sz="2800" dirty="0" smtClean="0"/>
              <a:t>anualmente</a:t>
            </a:r>
            <a:r>
              <a:rPr lang="es-MX" sz="2800" dirty="0"/>
              <a:t> </a:t>
            </a:r>
            <a:r>
              <a:rPr lang="es-MX" sz="2800" dirty="0" smtClean="0"/>
              <a:t>por exportación.</a:t>
            </a:r>
          </a:p>
          <a:p>
            <a:pPr algn="just"/>
            <a:endParaRPr lang="es-MX" sz="2800" dirty="0"/>
          </a:p>
          <a:p>
            <a:pPr algn="just"/>
            <a:r>
              <a:rPr lang="es-MX" sz="2800" dirty="0" smtClean="0"/>
              <a:t>15% mercado interno </a:t>
            </a:r>
            <a:r>
              <a:rPr lang="es-MX" sz="2800" dirty="0" smtClean="0">
                <a:sym typeface="Wingdings" pitchFamily="2" charset="2"/>
              </a:rPr>
              <a:t> Poca demanda.</a:t>
            </a:r>
          </a:p>
          <a:p>
            <a:endParaRPr lang="es-MX" sz="2800" dirty="0">
              <a:sym typeface="Wingdings" pitchFamily="2" charset="2"/>
            </a:endParaRPr>
          </a:p>
          <a:p>
            <a:r>
              <a:rPr lang="es-MX" sz="2800" dirty="0" smtClean="0">
                <a:sym typeface="Wingdings" pitchFamily="2" charset="2"/>
              </a:rPr>
              <a:t>México líder en </a:t>
            </a:r>
            <a:r>
              <a:rPr lang="es-MX" sz="2800" dirty="0" smtClean="0"/>
              <a:t>producción  </a:t>
            </a:r>
            <a:r>
              <a:rPr lang="es-MX" sz="2800" dirty="0"/>
              <a:t>de alimentos </a:t>
            </a:r>
            <a:r>
              <a:rPr lang="es-MX" sz="2800" dirty="0" smtClean="0"/>
              <a:t>orgánicos de los países de latinoamericanos.</a:t>
            </a:r>
            <a:r>
              <a:rPr lang="es-MX" sz="2800" dirty="0"/>
              <a:t> (A &amp; </a:t>
            </a:r>
            <a:r>
              <a:rPr lang="es-MX" sz="2800" dirty="0" err="1"/>
              <a:t>Apanco</a:t>
            </a:r>
            <a:r>
              <a:rPr lang="es-MX" sz="2800" dirty="0"/>
              <a:t>, 2011).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 smtClean="0">
              <a:sym typeface="Wingdings" pitchFamily="2" charset="2"/>
            </a:endParaRPr>
          </a:p>
          <a:p>
            <a:endParaRPr lang="es-MX" dirty="0">
              <a:sym typeface="Wingdings" pitchFamily="2" charset="2"/>
            </a:endParaRPr>
          </a:p>
          <a:p>
            <a:pPr marL="0" indent="0">
              <a:buNone/>
            </a:pPr>
            <a:endParaRPr lang="es-MX" dirty="0" smtClean="0">
              <a:sym typeface="Wingdings" pitchFamily="2" charset="2"/>
            </a:endParaRPr>
          </a:p>
          <a:p>
            <a:endParaRPr lang="es-MX" dirty="0" smtClean="0">
              <a:sym typeface="Wingdings" pitchFamily="2" charset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713" y="2079187"/>
            <a:ext cx="2022798" cy="106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922" y="2016632"/>
            <a:ext cx="1783952" cy="118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04688"/>
            <a:ext cx="1877193" cy="106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2049520"/>
            <a:ext cx="1853735" cy="10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289" y="2079187"/>
            <a:ext cx="1583855" cy="10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71777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Productos orgánicos en el supermercado</a:t>
            </a:r>
          </a:p>
        </p:txBody>
      </p:sp>
      <p:pic>
        <p:nvPicPr>
          <p:cNvPr id="4" name="3 Marcador de contenido" descr="D:\dcim\.thumbnails\1335754010453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933700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>
          <a:xfrm>
            <a:off x="4572000" y="2348880"/>
            <a:ext cx="3657600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r>
              <a:rPr lang="es-MX" dirty="0" smtClean="0"/>
              <a:t>Pequeño.</a:t>
            </a:r>
          </a:p>
          <a:p>
            <a:r>
              <a:rPr lang="es-MX" dirty="0" smtClean="0"/>
              <a:t>No hay productos 100%  certificados.</a:t>
            </a:r>
          </a:p>
          <a:p>
            <a:r>
              <a:rPr lang="es-MX" dirty="0" smtClean="0"/>
              <a:t>Empaquetados en plástico.</a:t>
            </a:r>
          </a:p>
          <a:p>
            <a:r>
              <a:rPr lang="es-MX" dirty="0" smtClean="0"/>
              <a:t>Listo para comer, hidropónicos.</a:t>
            </a:r>
          </a:p>
          <a:p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Productos Orgánicos.</a:t>
            </a:r>
            <a:endParaRPr lang="es-MX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 smtClean="0"/>
              <a:t>FRUTAS Y VERDURAS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6029330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Productos orgánicos en el supermercado</a:t>
            </a:r>
          </a:p>
        </p:txBody>
      </p:sp>
      <p:pic>
        <p:nvPicPr>
          <p:cNvPr id="9" name="8 Marcador de contenido" descr="C:\Users\Camila\Desktop\IMAGENrecortada_organicos.pn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1025" y="2728692"/>
            <a:ext cx="1609950" cy="3153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Anaquel muy pequeño.</a:t>
            </a:r>
          </a:p>
          <a:p>
            <a:r>
              <a:rPr lang="es-MX" dirty="0" smtClean="0"/>
              <a:t>Mayoría de productos extranjeros.</a:t>
            </a:r>
          </a:p>
          <a:p>
            <a:r>
              <a:rPr lang="es-MX" dirty="0" smtClean="0"/>
              <a:t>Mexicanos: </a:t>
            </a:r>
            <a:r>
              <a:rPr lang="es-MX" dirty="0" err="1" smtClean="0"/>
              <a:t>blason</a:t>
            </a:r>
            <a:r>
              <a:rPr lang="es-MX" dirty="0" smtClean="0"/>
              <a:t>, </a:t>
            </a:r>
            <a:r>
              <a:rPr lang="es-MX" dirty="0" err="1" smtClean="0"/>
              <a:t>garat</a:t>
            </a:r>
            <a:r>
              <a:rPr lang="es-MX" dirty="0" smtClean="0"/>
              <a:t>, aires de campo</a:t>
            </a:r>
          </a:p>
          <a:p>
            <a:r>
              <a:rPr lang="es-MX" dirty="0" smtClean="0"/>
              <a:t>Pocos certificados.</a:t>
            </a:r>
          </a:p>
          <a:p>
            <a:r>
              <a:rPr lang="es-MX" dirty="0" smtClean="0"/>
              <a:t>«100% saludable»</a:t>
            </a:r>
          </a:p>
          <a:p>
            <a:pPr marL="0" indent="0">
              <a:buNone/>
            </a:pPr>
            <a:r>
              <a:rPr lang="es-MX" dirty="0" smtClean="0"/>
              <a:t>     «100% natural»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Productos Orgánicos.</a:t>
            </a:r>
            <a:endParaRPr lang="es-MX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4500562" y="1500174"/>
            <a:ext cx="3657600" cy="658368"/>
          </a:xfrm>
        </p:spPr>
        <p:txBody>
          <a:bodyPr>
            <a:normAutofit/>
          </a:bodyPr>
          <a:lstStyle/>
          <a:p>
            <a:r>
              <a:rPr lang="es-MX" dirty="0" smtClean="0"/>
              <a:t>Único stand en la Tienda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1486393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92D050"/>
                </a:solidFill>
              </a:rPr>
              <a:t>Matriz</a:t>
            </a:r>
            <a:endParaRPr lang="es-MX" b="1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Problema: La </a:t>
            </a:r>
            <a:r>
              <a:rPr lang="es-MX" dirty="0"/>
              <a:t>producción actual de </a:t>
            </a:r>
            <a:r>
              <a:rPr lang="es-MX" dirty="0" smtClean="0"/>
              <a:t>alimentos está sustentada en el uso de fertilizantes químicos que dañan el ambiente y la salud de los consumidores. </a:t>
            </a:r>
            <a:endParaRPr lang="es-MX" dirty="0"/>
          </a:p>
        </p:txBody>
      </p:sp>
      <p:pic>
        <p:nvPicPr>
          <p:cNvPr id="4" name="3 Imagen" descr="eco tier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2857496"/>
            <a:ext cx="3714776" cy="37147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alimentos_ecologicos_dinam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629025"/>
            <a:ext cx="4762500" cy="322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92D050"/>
                </a:solidFill>
              </a:rPr>
              <a:t>Investigación de campo</a:t>
            </a:r>
            <a:endParaRPr lang="es-MX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sz="2800" dirty="0"/>
              <a:t>Para obtener la muestra de las personas que encuestamos usamos la siguiente fórmula:</a:t>
            </a:r>
          </a:p>
          <a:p>
            <a:r>
              <a:rPr lang="es-MX" sz="2800" dirty="0"/>
              <a:t>n=</a:t>
            </a:r>
            <a:r>
              <a:rPr lang="es-MX" sz="2800" dirty="0" err="1"/>
              <a:t>Z</a:t>
            </a:r>
            <a:r>
              <a:rPr lang="es-MX" sz="2800" baseline="-25000" dirty="0" err="1"/>
              <a:t>α</a:t>
            </a:r>
            <a:r>
              <a:rPr lang="es-MX" sz="2800" baseline="-25000" dirty="0"/>
              <a:t>/2</a:t>
            </a:r>
            <a:r>
              <a:rPr lang="es-MX" sz="2800" baseline="30000" dirty="0"/>
              <a:t>2</a:t>
            </a:r>
            <a:r>
              <a:rPr lang="es-MX" sz="2800" dirty="0"/>
              <a:t> (</a:t>
            </a:r>
            <a:r>
              <a:rPr lang="es-MX" sz="2800" dirty="0" err="1"/>
              <a:t>p•q</a:t>
            </a:r>
            <a:r>
              <a:rPr lang="es-MX" sz="2800" dirty="0"/>
              <a:t>)                                                                                                        </a:t>
            </a:r>
          </a:p>
          <a:p>
            <a:r>
              <a:rPr lang="es-MX" sz="2800" dirty="0"/>
              <a:t>         E</a:t>
            </a:r>
            <a:r>
              <a:rPr lang="es-MX" sz="2800" baseline="30000" dirty="0"/>
              <a:t>2</a:t>
            </a:r>
            <a:endParaRPr lang="es-MX" sz="2800" dirty="0"/>
          </a:p>
          <a:p>
            <a:r>
              <a:rPr lang="es-MX" sz="2800" dirty="0"/>
              <a:t>Con los siguientes datos:</a:t>
            </a:r>
          </a:p>
          <a:p>
            <a:r>
              <a:rPr lang="es-MX" sz="2800" dirty="0" smtClean="0"/>
              <a:t>Nivel </a:t>
            </a:r>
            <a:r>
              <a:rPr lang="es-MX" sz="2800" dirty="0"/>
              <a:t>de confianza 95 %</a:t>
            </a:r>
          </a:p>
          <a:p>
            <a:r>
              <a:rPr lang="es-MX" sz="2800" dirty="0" smtClean="0"/>
              <a:t>Por </a:t>
            </a:r>
            <a:r>
              <a:rPr lang="es-MX" sz="2800" dirty="0"/>
              <a:t>lo tanto un error de 5%</a:t>
            </a:r>
          </a:p>
          <a:p>
            <a:endParaRPr lang="es-MX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Realizamos la siguiente encuesta a </a:t>
            </a:r>
            <a:r>
              <a:rPr lang="es-MX" sz="2400" dirty="0" smtClean="0"/>
              <a:t>las 107 personas, </a:t>
            </a:r>
            <a:r>
              <a:rPr lang="es-MX" sz="2400" dirty="0"/>
              <a:t>donde la primer y segunda  pregunta la respondieron todos, y dependiendo de eso, continuaban con esa encuesta o pasaban a la encuesta de los no consumidores orgánicos.</a:t>
            </a: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804175660"/>
              </p:ext>
            </p:extLst>
          </p:nvPr>
        </p:nvGraphicFramePr>
        <p:xfrm>
          <a:off x="970460" y="2203939"/>
          <a:ext cx="7488832" cy="4472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00034" y="6627167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Fuente: Elaboración propia</a:t>
            </a:r>
            <a:endParaRPr lang="es-MX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285750"/>
          <a:ext cx="8229600" cy="5840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00034" y="614364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Fuente: Elaboración propia</a:t>
            </a:r>
            <a:endParaRPr lang="es-MX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428604"/>
          <a:ext cx="8229600" cy="5697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00034" y="614364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Fuente: Elaboración propia</a:t>
            </a:r>
            <a:endParaRPr lang="es-MX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428604"/>
          <a:ext cx="8229600" cy="5697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00034" y="614364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Fuente: Elaboración propia</a:t>
            </a:r>
            <a:endParaRPr lang="es-MX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500042"/>
          <a:ext cx="8229600" cy="5626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00034" y="614364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Fuente: Elaboración propia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500042"/>
          <a:ext cx="8229600" cy="5626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00034" y="614364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Fuente: Elaboración propia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600" dirty="0" smtClean="0">
                <a:solidFill>
                  <a:srgbClr val="92D050"/>
                </a:solidFill>
              </a:rPr>
              <a:t>Resultados de encuesta a no consumidores</a:t>
            </a:r>
            <a:endParaRPr lang="es-MX" sz="3600" dirty="0">
              <a:solidFill>
                <a:srgbClr val="92D05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1214438"/>
          <a:ext cx="8229600" cy="491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00034" y="614364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Fuente: Elaboración propia</a:t>
            </a:r>
            <a:endParaRPr lang="es-MX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Se </a:t>
            </a:r>
            <a:r>
              <a:rPr lang="es-MX" dirty="0"/>
              <a:t>produce una gran cantidad de alimentos orgánicos en </a:t>
            </a:r>
            <a:r>
              <a:rPr lang="es-MX" dirty="0" smtClean="0"/>
              <a:t>México.</a:t>
            </a:r>
          </a:p>
          <a:p>
            <a:endParaRPr lang="es-MX" dirty="0" smtClean="0"/>
          </a:p>
          <a:p>
            <a:r>
              <a:rPr lang="es-MX" dirty="0" smtClean="0"/>
              <a:t>La </a:t>
            </a:r>
            <a:r>
              <a:rPr lang="es-MX" dirty="0"/>
              <a:t>mayoría de </a:t>
            </a:r>
            <a:r>
              <a:rPr lang="es-MX" dirty="0" smtClean="0"/>
              <a:t>la producción </a:t>
            </a:r>
            <a:r>
              <a:rPr lang="es-MX" dirty="0"/>
              <a:t>se </a:t>
            </a:r>
            <a:r>
              <a:rPr lang="es-MX" dirty="0" smtClean="0"/>
              <a:t>exporta.</a:t>
            </a:r>
          </a:p>
          <a:p>
            <a:endParaRPr lang="es-MX" dirty="0" smtClean="0"/>
          </a:p>
          <a:p>
            <a:r>
              <a:rPr lang="es-MX" dirty="0"/>
              <a:t> </a:t>
            </a:r>
            <a:r>
              <a:rPr lang="es-MX" dirty="0" smtClean="0"/>
              <a:t>Poca </a:t>
            </a:r>
            <a:r>
              <a:rPr lang="es-MX" dirty="0"/>
              <a:t>oferta </a:t>
            </a:r>
            <a:r>
              <a:rPr lang="es-MX" dirty="0" smtClean="0"/>
              <a:t>en </a:t>
            </a:r>
            <a:r>
              <a:rPr lang="es-MX" dirty="0"/>
              <a:t>el mercado de alimentos orgánicos en </a:t>
            </a:r>
            <a:r>
              <a:rPr lang="es-MX" dirty="0" smtClean="0"/>
              <a:t>México.</a:t>
            </a:r>
          </a:p>
          <a:p>
            <a:endParaRPr lang="es-MX" dirty="0" smtClean="0"/>
          </a:p>
          <a:p>
            <a:r>
              <a:rPr lang="es-MX" dirty="0"/>
              <a:t>A</a:t>
            </a:r>
            <a:r>
              <a:rPr lang="es-MX" dirty="0" smtClean="0"/>
              <a:t>ltos </a:t>
            </a:r>
            <a:r>
              <a:rPr lang="es-MX" dirty="0"/>
              <a:t>precios por que muy pocos de los alimentos producidos se quedan en el país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74014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Debería </a:t>
            </a:r>
            <a:r>
              <a:rPr lang="es-MX" dirty="0"/>
              <a:t>de haber una </a:t>
            </a:r>
            <a:r>
              <a:rPr lang="es-MX" b="1" dirty="0"/>
              <a:t>mayor demanda </a:t>
            </a:r>
            <a:r>
              <a:rPr lang="es-MX" dirty="0"/>
              <a:t>por parte de los consumidores para que así existan más empresas que produzcan alimentos </a:t>
            </a:r>
            <a:r>
              <a:rPr lang="es-MX" dirty="0" smtClean="0"/>
              <a:t>orgánicos y que se queden en México.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Mayor                            Precios</a:t>
            </a:r>
          </a:p>
          <a:p>
            <a:pPr marL="0" indent="0">
              <a:buNone/>
            </a:pPr>
            <a:r>
              <a:rPr lang="es-MX" dirty="0" smtClean="0"/>
              <a:t>Competencia               disminuyen</a:t>
            </a:r>
          </a:p>
        </p:txBody>
      </p:sp>
      <p:sp>
        <p:nvSpPr>
          <p:cNvPr id="4" name="3 Flecha arriba"/>
          <p:cNvSpPr/>
          <p:nvPr/>
        </p:nvSpPr>
        <p:spPr>
          <a:xfrm>
            <a:off x="2571736" y="4143380"/>
            <a:ext cx="1008112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Flecha abajo"/>
          <p:cNvSpPr/>
          <p:nvPr/>
        </p:nvSpPr>
        <p:spPr>
          <a:xfrm>
            <a:off x="6156176" y="4065298"/>
            <a:ext cx="1008112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273062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INTRODUCCIÓN.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553264"/>
            <a:ext cx="8154488" cy="49000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Alimento Orgánico.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Sin pesticidas.</a:t>
            </a:r>
          </a:p>
          <a:p>
            <a:r>
              <a:rPr lang="es-MX" dirty="0"/>
              <a:t>Sin agroquímicos sintéticos.</a:t>
            </a:r>
          </a:p>
          <a:p>
            <a:r>
              <a:rPr lang="es-MX" dirty="0"/>
              <a:t>Controlado en toda su </a:t>
            </a:r>
            <a:r>
              <a:rPr lang="es-MX" b="1" dirty="0"/>
              <a:t>cadena productiva.</a:t>
            </a:r>
          </a:p>
          <a:p>
            <a:r>
              <a:rPr lang="es-MX" dirty="0"/>
              <a:t>Alto valor nutritivo.</a:t>
            </a:r>
          </a:p>
          <a:p>
            <a:r>
              <a:rPr lang="es-MX" dirty="0"/>
              <a:t>Tienen grandes beneficios al ambiente.</a:t>
            </a:r>
          </a:p>
          <a:p>
            <a:r>
              <a:rPr lang="es-MX" dirty="0"/>
              <a:t>Sano para el consumidor.</a:t>
            </a:r>
          </a:p>
          <a:p>
            <a:pPr marL="0" indent="0" algn="just">
              <a:buNone/>
            </a:pPr>
            <a:endParaRPr lang="es-MX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93497"/>
            <a:ext cx="112239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865" y="5222088"/>
            <a:ext cx="1731362" cy="1358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197" y="1114103"/>
            <a:ext cx="1756059" cy="231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1631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contenido"/>
          <p:cNvSpPr>
            <a:spLocks noGrp="1"/>
          </p:cNvSpPr>
          <p:nvPr>
            <p:ph sz="quarter" idx="2"/>
          </p:nvPr>
        </p:nvSpPr>
        <p:spPr>
          <a:xfrm>
            <a:off x="609600" y="1700808"/>
            <a:ext cx="3886200" cy="4318992"/>
          </a:xfrm>
        </p:spPr>
        <p:txBody>
          <a:bodyPr>
            <a:normAutofit/>
          </a:bodyPr>
          <a:lstStyle/>
          <a:p>
            <a:r>
              <a:rPr lang="es-MX" dirty="0"/>
              <a:t>Se basa en los procesos ecológicos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Mantiene </a:t>
            </a:r>
            <a:r>
              <a:rPr lang="es-MX" dirty="0"/>
              <a:t>la salud del suelo, los ecosistemas y las personas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dirty="0" smtClean="0"/>
              <a:t>Certificados por organismos reconocidos.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4"/>
          </p:nvPr>
        </p:nvSpPr>
        <p:spPr>
          <a:xfrm>
            <a:off x="4800600" y="1628800"/>
            <a:ext cx="3886200" cy="4391000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S</a:t>
            </a:r>
            <a:r>
              <a:rPr lang="es-MX" dirty="0" smtClean="0"/>
              <a:t>in conservadores.</a:t>
            </a:r>
          </a:p>
          <a:p>
            <a:endParaRPr lang="es-MX" dirty="0" smtClean="0"/>
          </a:p>
          <a:p>
            <a:r>
              <a:rPr lang="es-MX" dirty="0" smtClean="0"/>
              <a:t>Sin aditivos.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/>
              <a:t>P</a:t>
            </a:r>
            <a:r>
              <a:rPr lang="es-MX" dirty="0" smtClean="0"/>
              <a:t>ueden </a:t>
            </a:r>
            <a:r>
              <a:rPr lang="es-MX" dirty="0"/>
              <a:t>haber sido cultivados con el uso de </a:t>
            </a:r>
            <a:r>
              <a:rPr lang="es-MX" b="1" dirty="0" smtClean="0"/>
              <a:t>plaguicidas.</a:t>
            </a:r>
          </a:p>
          <a:p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r>
              <a:rPr lang="es-MX" b="1" dirty="0"/>
              <a:t>N</a:t>
            </a:r>
            <a:r>
              <a:rPr lang="es-MX" b="1" dirty="0" smtClean="0"/>
              <a:t>o </a:t>
            </a:r>
            <a:r>
              <a:rPr lang="es-MX" b="1" dirty="0"/>
              <a:t>se encuentran certificados. </a:t>
            </a:r>
            <a:endParaRPr lang="es-MX" b="1" dirty="0" smtClean="0"/>
          </a:p>
        </p:txBody>
      </p:sp>
      <p:sp>
        <p:nvSpPr>
          <p:cNvPr id="9" name="8 Marcador de texto"/>
          <p:cNvSpPr>
            <a:spLocks noGrp="1"/>
          </p:cNvSpPr>
          <p:nvPr>
            <p:ph type="body" sz="quarter" idx="1"/>
          </p:nvPr>
        </p:nvSpPr>
        <p:spPr>
          <a:xfrm>
            <a:off x="683568" y="620688"/>
            <a:ext cx="3744416" cy="640080"/>
          </a:xfrm>
        </p:spPr>
        <p:txBody>
          <a:bodyPr/>
          <a:lstStyle/>
          <a:p>
            <a:r>
              <a:rPr lang="es-MX" dirty="0" smtClean="0"/>
              <a:t>ORGÁNICO</a:t>
            </a:r>
            <a:endParaRPr lang="es-MX" dirty="0"/>
          </a:p>
        </p:txBody>
      </p:sp>
      <p:sp>
        <p:nvSpPr>
          <p:cNvPr id="11" name="10 Marcador de texto"/>
          <p:cNvSpPr>
            <a:spLocks noGrp="1"/>
          </p:cNvSpPr>
          <p:nvPr>
            <p:ph type="body" sz="quarter" idx="3"/>
          </p:nvPr>
        </p:nvSpPr>
        <p:spPr>
          <a:xfrm>
            <a:off x="4860032" y="620688"/>
            <a:ext cx="3886200" cy="640080"/>
          </a:xfrm>
        </p:spPr>
        <p:txBody>
          <a:bodyPr/>
          <a:lstStyle/>
          <a:p>
            <a:r>
              <a:rPr lang="es-MX" dirty="0" smtClean="0"/>
              <a:t>NATURAL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148064" y="6059079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dirty="0" smtClean="0"/>
              <a:t>(Campo, 2011)</a:t>
            </a:r>
          </a:p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311769"/>
            <a:ext cx="1381803" cy="1381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95469"/>
            <a:ext cx="2176324" cy="118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89487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57222" y="214290"/>
            <a:ext cx="8229600" cy="1143000"/>
          </a:xfrm>
        </p:spPr>
        <p:txBody>
          <a:bodyPr/>
          <a:lstStyle/>
          <a:p>
            <a:r>
              <a:rPr lang="es-MX" b="1" dirty="0" smtClean="0"/>
              <a:t>        PRODUCCIÓN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7847784" cy="44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Agricultura Orgánica.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Sistema de producción que mantiene la salud del suelo, los ecosistemas, y las personas</a:t>
            </a:r>
            <a:r>
              <a:rPr lang="es-MX" dirty="0" smtClean="0"/>
              <a:t>. </a:t>
            </a:r>
            <a:r>
              <a:rPr lang="es-MX" dirty="0"/>
              <a:t>Se basa en los procesos ecológicos y ciclos adaptados en lugar de la utilización de insumos dañinos</a:t>
            </a:r>
            <a:r>
              <a:rPr lang="es-MX" dirty="0" smtClean="0"/>
              <a:t>. </a:t>
            </a:r>
            <a:r>
              <a:rPr lang="es-MX" dirty="0"/>
              <a:t>(Campo, 2011)</a:t>
            </a:r>
          </a:p>
          <a:p>
            <a:pPr marL="0" indent="0" algn="just"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500042"/>
            <a:ext cx="3303925" cy="21791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37968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53400" cy="990600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3600" dirty="0" smtClean="0"/>
              <a:t>Características de la Agricultura Orgánica.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MX" sz="3300" dirty="0"/>
              <a:t>B</a:t>
            </a:r>
            <a:r>
              <a:rPr lang="es-MX" sz="3300" dirty="0" smtClean="0"/>
              <a:t>iodinámica</a:t>
            </a:r>
            <a:r>
              <a:rPr lang="es-MX" sz="3300" dirty="0"/>
              <a:t>, ecológica, regenerativa o biológica</a:t>
            </a:r>
            <a:r>
              <a:rPr lang="es-MX" sz="3300" dirty="0" smtClean="0"/>
              <a:t>.</a:t>
            </a:r>
          </a:p>
          <a:p>
            <a:pPr algn="just"/>
            <a:endParaRPr lang="es-MX" sz="3300" dirty="0" smtClean="0"/>
          </a:p>
          <a:p>
            <a:pPr algn="just"/>
            <a:r>
              <a:rPr lang="es-MX" sz="3300" dirty="0"/>
              <a:t>F</a:t>
            </a:r>
            <a:r>
              <a:rPr lang="es-MX" sz="3300" dirty="0" smtClean="0"/>
              <a:t>uente </a:t>
            </a:r>
            <a:r>
              <a:rPr lang="es-MX" sz="3300" dirty="0"/>
              <a:t>de </a:t>
            </a:r>
            <a:r>
              <a:rPr lang="es-MX" sz="3300" b="1" dirty="0"/>
              <a:t>empleo</a:t>
            </a:r>
            <a:r>
              <a:rPr lang="es-MX" sz="3300" dirty="0"/>
              <a:t> permanente a los agricultores</a:t>
            </a:r>
            <a:r>
              <a:rPr lang="es-MX" sz="3300" dirty="0" smtClean="0"/>
              <a:t>.</a:t>
            </a:r>
          </a:p>
          <a:p>
            <a:pPr algn="just"/>
            <a:endParaRPr lang="es-MX" sz="3300" dirty="0"/>
          </a:p>
          <a:p>
            <a:pPr algn="just"/>
            <a:r>
              <a:rPr lang="es-MX" sz="3300" dirty="0" smtClean="0"/>
              <a:t>Favorecen </a:t>
            </a:r>
            <a:r>
              <a:rPr lang="es-MX" sz="3300" dirty="0"/>
              <a:t>la </a:t>
            </a:r>
            <a:r>
              <a:rPr lang="es-MX" sz="3300" b="1" dirty="0"/>
              <a:t>salud</a:t>
            </a:r>
            <a:r>
              <a:rPr lang="es-MX" sz="3300" dirty="0"/>
              <a:t> de los agricultores, los consumidores y el entorno </a:t>
            </a:r>
            <a:r>
              <a:rPr lang="es-MX" sz="3300" dirty="0" smtClean="0"/>
              <a:t>natural.</a:t>
            </a:r>
          </a:p>
          <a:p>
            <a:pPr algn="just"/>
            <a:endParaRPr lang="es-MX" sz="3300" dirty="0" smtClean="0"/>
          </a:p>
          <a:p>
            <a:pPr algn="just"/>
            <a:r>
              <a:rPr lang="es-MX" sz="3300" b="1" dirty="0" smtClean="0"/>
              <a:t>Eliminar riesgos de enfermedades </a:t>
            </a:r>
            <a:r>
              <a:rPr lang="es-MX" sz="3300" dirty="0"/>
              <a:t>asociados con el uso de </a:t>
            </a:r>
            <a:r>
              <a:rPr lang="es-MX" sz="3300" dirty="0" smtClean="0"/>
              <a:t>agroquímicos. </a:t>
            </a:r>
            <a:endParaRPr lang="es-MX" sz="3300" dirty="0"/>
          </a:p>
          <a:p>
            <a:pPr algn="just"/>
            <a:endParaRPr lang="es-MX" sz="3300" dirty="0" smtClean="0"/>
          </a:p>
          <a:p>
            <a:pPr algn="just"/>
            <a:r>
              <a:rPr lang="es-MX" sz="3300" dirty="0" smtClean="0"/>
              <a:t>Respetan </a:t>
            </a:r>
            <a:r>
              <a:rPr lang="es-MX" sz="3300" dirty="0"/>
              <a:t>las </a:t>
            </a:r>
            <a:r>
              <a:rPr lang="es-MX" sz="3300" b="1" dirty="0"/>
              <a:t>leyes de la </a:t>
            </a:r>
            <a:r>
              <a:rPr lang="es-MX" sz="3400" b="1" dirty="0" smtClean="0"/>
              <a:t>ecología</a:t>
            </a:r>
            <a:r>
              <a:rPr lang="es-MX" sz="3400" dirty="0" smtClean="0"/>
              <a:t>.</a:t>
            </a:r>
            <a:r>
              <a:rPr lang="es-MX" sz="3400" dirty="0"/>
              <a:t> </a:t>
            </a:r>
            <a:r>
              <a:rPr lang="en-US" sz="3400" dirty="0" smtClean="0"/>
              <a:t> </a:t>
            </a:r>
            <a:r>
              <a:rPr lang="en-US" sz="3400" dirty="0"/>
              <a:t>(Alvarez, 2010).</a:t>
            </a:r>
            <a:endParaRPr lang="es-MX" sz="3400" dirty="0"/>
          </a:p>
          <a:p>
            <a:pPr lvl="0"/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210440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Tipos de Agricultura Orgánica.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En México se distinguen tres formas de agricultura orgánica: </a:t>
            </a:r>
            <a:endParaRPr lang="es-MX" dirty="0" smtClean="0"/>
          </a:p>
          <a:p>
            <a:pPr lvl="1"/>
            <a:r>
              <a:rPr lang="es-MX" b="1" dirty="0" smtClean="0"/>
              <a:t>Purista.</a:t>
            </a:r>
          </a:p>
          <a:p>
            <a:pPr marL="365760" lvl="1" indent="0">
              <a:buNone/>
            </a:pPr>
            <a:endParaRPr lang="es-MX" b="1" dirty="0" smtClean="0"/>
          </a:p>
          <a:p>
            <a:pPr marL="365760" lvl="1" indent="0">
              <a:buNone/>
            </a:pPr>
            <a:endParaRPr lang="es-MX" b="1" dirty="0" smtClean="0"/>
          </a:p>
          <a:p>
            <a:pPr marL="365760" lvl="1" indent="0">
              <a:buNone/>
            </a:pPr>
            <a:endParaRPr lang="es-MX" b="1" dirty="0" smtClean="0"/>
          </a:p>
          <a:p>
            <a:pPr lvl="1"/>
            <a:r>
              <a:rPr lang="en-US" b="1" dirty="0" err="1" smtClean="0"/>
              <a:t>Tipo</a:t>
            </a:r>
            <a:r>
              <a:rPr lang="en-US" b="1" dirty="0" smtClean="0"/>
              <a:t> </a:t>
            </a:r>
            <a:r>
              <a:rPr lang="en-US" b="1" dirty="0"/>
              <a:t>IFOAM</a:t>
            </a:r>
            <a:r>
              <a:rPr lang="en-US" b="1" dirty="0" smtClean="0"/>
              <a:t>.</a:t>
            </a:r>
          </a:p>
          <a:p>
            <a:pPr lvl="1"/>
            <a:endParaRPr lang="es-MX" dirty="0" smtClean="0"/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Empresarial-industrial. </a:t>
            </a:r>
            <a:endParaRPr lang="en-US" b="1" dirty="0" smtClean="0"/>
          </a:p>
          <a:p>
            <a:pPr marL="365760" lvl="1" indent="0">
              <a:buNone/>
            </a:pPr>
            <a:r>
              <a:rPr lang="en-US" dirty="0" err="1" smtClean="0"/>
              <a:t>Insecticidas</a:t>
            </a:r>
            <a:r>
              <a:rPr lang="en-US" dirty="0" smtClean="0"/>
              <a:t> </a:t>
            </a:r>
            <a:r>
              <a:rPr lang="en-US" dirty="0" err="1" smtClean="0"/>
              <a:t>orgánicos</a:t>
            </a:r>
            <a:endParaRPr lang="en-US" dirty="0" smtClean="0"/>
          </a:p>
          <a:p>
            <a:pPr marL="365760" lvl="1" indent="0">
              <a:buNone/>
            </a:pPr>
            <a:r>
              <a:rPr lang="es-MX" dirty="0" smtClean="0"/>
              <a:t>    (</a:t>
            </a:r>
            <a:r>
              <a:rPr lang="es-MX" dirty="0"/>
              <a:t>Gómez Cruz, 2003).</a:t>
            </a:r>
            <a:endParaRPr lang="es-MX" b="1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786322"/>
            <a:ext cx="2443641" cy="15883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2285992"/>
            <a:ext cx="2631172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3786190"/>
            <a:ext cx="1224136" cy="1224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205245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rgbClr val="92D050"/>
                </a:solidFill>
              </a:rPr>
              <a:t>Producción de alimentos orgánicos en México</a:t>
            </a:r>
            <a:endParaRPr lang="es-MX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r>
              <a:rPr lang="es-MX" dirty="0" smtClean="0"/>
              <a:t> En México, los principales estados productores de alimentos orgánicos son Chiapas, Oaxaca, Michoacán, Chihuahua y Guerrero. </a:t>
            </a:r>
            <a:r>
              <a:rPr lang="es-MX" dirty="0"/>
              <a:t>(Gómez, 2009)</a:t>
            </a:r>
          </a:p>
        </p:txBody>
      </p:sp>
      <p:pic>
        <p:nvPicPr>
          <p:cNvPr id="4" name="3 Imagen" descr="cafe-organico-chiap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429132"/>
            <a:ext cx="335758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 descr="economia-20020701-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2643182"/>
            <a:ext cx="2857520" cy="18071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5 Imagen" descr="organic_co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786190"/>
            <a:ext cx="4167200" cy="2857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s-MX" sz="3100" b="1" dirty="0" smtClean="0">
                <a:solidFill>
                  <a:srgbClr val="92D050"/>
                </a:solidFill>
              </a:rPr>
              <a:t>México</a:t>
            </a:r>
            <a:r>
              <a:rPr lang="es-MX" sz="3100" b="1" dirty="0">
                <a:solidFill>
                  <a:srgbClr val="92D050"/>
                </a:solidFill>
              </a:rPr>
              <a:t>. Importancia económica de la agricultura orgánica, </a:t>
            </a:r>
            <a:r>
              <a:rPr lang="es-MX" sz="3100" b="1" dirty="0" smtClean="0">
                <a:solidFill>
                  <a:srgbClr val="92D050"/>
                </a:solidFill>
              </a:rPr>
              <a:t>1996-2004/05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14282" y="1357298"/>
          <a:ext cx="8686798" cy="4581446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500198"/>
                <a:gridCol w="1528715"/>
                <a:gridCol w="1561813"/>
                <a:gridCol w="1267130"/>
                <a:gridCol w="1414471"/>
                <a:gridCol w="1414471"/>
              </a:tblGrid>
              <a:tr h="537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2000" dirty="0">
                        <a:latin typeface="Century Gothic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1996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1998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2000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2002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2004/05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8478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Superficie (ha)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23,265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54,457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102,802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215,843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307,692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30058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/>
                        <a:t>Número</a:t>
                      </a:r>
                      <a:r>
                        <a:rPr lang="en-US" sz="2000" dirty="0"/>
                        <a:t> de </a:t>
                      </a:r>
                      <a:r>
                        <a:rPr lang="en-US" sz="2000" dirty="0" err="1"/>
                        <a:t>Productores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13,176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27,914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33,587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53,577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83,174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9504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Empleados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3,722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8,713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16,448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34,534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40,747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30058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/>
                        <a:t>Divisas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generadas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/>
                        <a:t>(US)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34,293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72,000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139,404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215,000</a:t>
                      </a:r>
                      <a:endParaRPr lang="es-MX" sz="200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270,503</a:t>
                      </a:r>
                      <a:endParaRPr lang="es-MX" sz="2000" dirty="0"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2 Marcador de contenido"/>
          <p:cNvSpPr txBox="1">
            <a:spLocks/>
          </p:cNvSpPr>
          <p:nvPr/>
        </p:nvSpPr>
        <p:spPr>
          <a:xfrm>
            <a:off x="428596" y="6000768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400" dirty="0" err="1"/>
              <a:t>Fuente</a:t>
            </a:r>
            <a:r>
              <a:rPr lang="en-US" sz="2400" dirty="0"/>
              <a:t>: (</a:t>
            </a:r>
            <a:r>
              <a:rPr lang="en-US" sz="2400" dirty="0" err="1"/>
              <a:t>Vinculando</a:t>
            </a:r>
            <a:r>
              <a:rPr lang="en-US" sz="2400" dirty="0"/>
              <a:t>, 2007).</a:t>
            </a:r>
            <a:endParaRPr kumimoji="0" lang="es-MX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238</TotalTime>
  <Words>1110</Words>
  <Application>Microsoft Office PowerPoint</Application>
  <PresentationFormat>Presentación en pantalla (4:3)</PresentationFormat>
  <Paragraphs>299</Paragraphs>
  <Slides>29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Mirador</vt:lpstr>
      <vt:lpstr>Alimentos Orgánicos en México</vt:lpstr>
      <vt:lpstr>Matriz</vt:lpstr>
      <vt:lpstr>INTRODUCCIÓN.</vt:lpstr>
      <vt:lpstr>Presentación de PowerPoint</vt:lpstr>
      <vt:lpstr>        PRODUCCIÓN</vt:lpstr>
      <vt:lpstr>Características de la Agricultura Orgánica.</vt:lpstr>
      <vt:lpstr>Tipos de Agricultura Orgánica.</vt:lpstr>
      <vt:lpstr>Producción de alimentos orgánicos en México</vt:lpstr>
      <vt:lpstr>México. Importancia económica de la agricultura orgánica, 1996-2004/05</vt:lpstr>
      <vt:lpstr>Participación de algunos cultivos orgánicos en su superficie total, 2004/05 (% orgánico en comparación con la superficie convencional)</vt:lpstr>
      <vt:lpstr>México. Tipología de productores en la agricultura orgánica, según la superficie, 1996-2004/2005</vt:lpstr>
      <vt:lpstr>México. Rendimiento de los principales cultivos orgánicos vs cultivos convencionales, 2004-2005</vt:lpstr>
      <vt:lpstr>Certificación de productos orgánicos</vt:lpstr>
      <vt:lpstr>Presentación de PowerPoint</vt:lpstr>
      <vt:lpstr>Presentación de PowerPoint</vt:lpstr>
      <vt:lpstr>COMERCIALIZACIÓN.</vt:lpstr>
      <vt:lpstr>Destino de los productos orgánicos en México.</vt:lpstr>
      <vt:lpstr>Productos orgánicos en el supermercado</vt:lpstr>
      <vt:lpstr>Productos orgánicos en el supermercado</vt:lpstr>
      <vt:lpstr>Investigación de campo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Resultados de encuesta a no consumidores</vt:lpstr>
      <vt:lpstr>CONCLUSIONES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Alimentos Orgánicos en México</dc:title>
  <dc:creator>Brenda</dc:creator>
  <cp:lastModifiedBy>Camila</cp:lastModifiedBy>
  <cp:revision>21</cp:revision>
  <dcterms:created xsi:type="dcterms:W3CDTF">2012-06-02T00:58:24Z</dcterms:created>
  <dcterms:modified xsi:type="dcterms:W3CDTF">2012-06-02T12:38:27Z</dcterms:modified>
</cp:coreProperties>
</file>